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4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5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60.png" ContentType="image/png"/>
  <Override PartName="/ppt/media/image57.jpeg" ContentType="image/jpeg"/>
  <Override PartName="/ppt/media/image55.jpeg" ContentType="image/jpeg"/>
  <Override PartName="/ppt/media/image54.jpeg" ContentType="image/jpeg"/>
  <Override PartName="/ppt/media/image51.png" ContentType="image/png"/>
  <Override PartName="/ppt/media/image50.png" ContentType="image/png"/>
  <Override PartName="/ppt/media/image47.png" ContentType="image/png"/>
  <Override PartName="/ppt/media/image21.png" ContentType="image/png"/>
  <Override PartName="/ppt/media/image6.png" ContentType="image/png"/>
  <Override PartName="/ppt/media/image44.jpeg" ContentType="image/jpeg"/>
  <Override PartName="/ppt/media/image20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31.png" ContentType="image/png"/>
  <Override PartName="/ppt/media/image56.jpeg" ContentType="image/jpeg"/>
  <Override PartName="/ppt/media/image13.png" ContentType="image/png"/>
  <Override PartName="/ppt/media/image45.jpeg" ContentType="image/jpeg"/>
  <Override PartName="/ppt/media/image12.png" ContentType="image/png"/>
  <Override PartName="/ppt/media/image4.png" ContentType="image/png"/>
  <Override PartName="/ppt/media/image39.png" ContentType="image/png"/>
  <Override PartName="/ppt/media/image22.png" ContentType="image/png"/>
  <Override PartName="/ppt/media/image7.png" ContentType="image/png"/>
  <Override PartName="/ppt/media/image52.png" ContentType="image/png"/>
  <Override PartName="/ppt/media/image49.jpeg" ContentType="image/jpeg"/>
  <Override PartName="/ppt/media/image2.png" ContentType="image/png"/>
  <Override PartName="/ppt/media/image37.png" ContentType="image/png"/>
  <Override PartName="/ppt/media/image53.png" ContentType="image/png"/>
  <Override PartName="/ppt/media/image30.jpeg" ContentType="image/jpeg"/>
  <Override PartName="/ppt/media/image3.png" ContentType="image/png"/>
  <Override PartName="/ppt/media/image38.png" ContentType="image/png"/>
  <Override PartName="/ppt/media/image18.jpeg" ContentType="image/jpeg"/>
  <Override PartName="/ppt/media/image28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5.jpeg" ContentType="image/jpeg"/>
  <Override PartName="/ppt/media/image14.png" ContentType="image/png"/>
  <Override PartName="/ppt/media/image10.jpeg" ContentType="image/jpeg"/>
  <Override PartName="/ppt/media/image34.png" ContentType="image/png"/>
  <Override PartName="/ppt/media/image8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3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2.png" ContentType="image/png"/>
  <Override PartName="/ppt/media/image58.jpeg" ContentType="image/jpeg"/>
  <Override PartName="/ppt/media/image15.jpeg" ContentType="image/jpeg"/>
  <Override PartName="/ppt/media/image33.png" ContentType="image/png"/>
  <Override PartName="/ppt/media/image35.png" ContentType="image/png"/>
  <Override PartName="/ppt/media/image36.png" ContentType="image/png"/>
  <Override PartName="/ppt/media/image40.png" ContentType="image/png"/>
  <Override PartName="/ppt/media/image48.jpeg" ContentType="image/jpeg"/>
  <Override PartName="/ppt/media/image42.png" ContentType="image/png"/>
  <Override PartName="/ppt/media/image43.png" ContentType="image/png"/>
  <Override PartName="/ppt/media/image46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4.png"/><Relationship Id="rId3" Type="http://schemas.openxmlformats.org/officeDocument/2006/relationships/image" Target="../media/image25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6.png"/><Relationship Id="rId3" Type="http://schemas.openxmlformats.org/officeDocument/2006/relationships/image" Target="../media/image27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9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41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49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10" descr=""/>
          <p:cNvPicPr/>
          <p:nvPr/>
        </p:nvPicPr>
        <p:blipFill>
          <a:blip r:embed="rId2"/>
          <a:stretch/>
        </p:blipFill>
        <p:spPr>
          <a:xfrm>
            <a:off x="-14040" y="0"/>
            <a:ext cx="9171360" cy="514332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425160" y="415800"/>
            <a:ext cx="18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25160" y="581040"/>
            <a:ext cx="5384880" cy="3780720"/>
          </a:xfrm>
          <a:prstGeom prst="rect">
            <a:avLst/>
          </a:prstGeom>
        </p:spPr>
        <p:txBody>
          <a:bodyPr tIns="91440" bIns="91440"/>
          <a:p>
            <a:r>
              <a:rPr b="0" lang="es-AR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Shape 14" descr=""/>
          <p:cNvPicPr/>
          <p:nvPr/>
        </p:nvPicPr>
        <p:blipFill>
          <a:blip r:embed="rId3"/>
          <a:stretch/>
        </p:blipFill>
        <p:spPr>
          <a:xfrm>
            <a:off x="6065280" y="2949480"/>
            <a:ext cx="2699280" cy="196992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06440" y="604080"/>
            <a:ext cx="5281920" cy="947520"/>
          </a:xfrm>
          <a:prstGeom prst="rect">
            <a:avLst/>
          </a:prstGeom>
        </p:spPr>
        <p:txBody>
          <a:bodyPr tIns="91440" bIns="91440"/>
          <a:p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06440" y="1729440"/>
            <a:ext cx="2259360" cy="22989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2953080" y="1283760"/>
            <a:ext cx="5983920" cy="3393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4"/>
          <p:cNvSpPr/>
          <p:nvPr/>
        </p:nvSpPr>
        <p:spPr>
          <a:xfrm>
            <a:off x="2156040" y="4579200"/>
            <a:ext cx="283284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06440" y="604080"/>
            <a:ext cx="5281920" cy="947520"/>
          </a:xfrm>
          <a:prstGeom prst="rect">
            <a:avLst/>
          </a:prstGeom>
        </p:spPr>
        <p:txBody>
          <a:bodyPr tIns="91440" bIns="91440"/>
          <a:p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06440" y="1729440"/>
            <a:ext cx="3779640" cy="285948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4902120" y="1733400"/>
            <a:ext cx="3779640" cy="285948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Shape 33" descr=""/>
          <p:cNvPicPr/>
          <p:nvPr/>
        </p:nvPicPr>
        <p:blipFill>
          <a:blip r:embed="rId2"/>
          <a:stretch/>
        </p:blipFill>
        <p:spPr>
          <a:xfrm>
            <a:off x="0" y="0"/>
            <a:ext cx="9212760" cy="5181840"/>
          </a:xfrm>
          <a:prstGeom prst="rect">
            <a:avLst/>
          </a:prstGeom>
          <a:ln>
            <a:noFill/>
          </a:ln>
        </p:spPr>
      </p:pic>
      <p:sp>
        <p:nvSpPr>
          <p:cNvPr id="418" name="PlaceHolder 1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06BAA5A-9D41-4AE1-B9B5-9A3853FE5C24}" type="slidenum">
              <a:rPr b="1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892800" y="4336560"/>
            <a:ext cx="73267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holamundo-cultura.com //              Hola Mundo Cultura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6" name="Shape 61" descr=""/>
          <p:cNvPicPr/>
          <p:nvPr/>
        </p:nvPicPr>
        <p:blipFill>
          <a:blip r:embed="rId2"/>
          <a:stretch/>
        </p:blipFill>
        <p:spPr>
          <a:xfrm>
            <a:off x="2822400" y="477000"/>
            <a:ext cx="3318120" cy="3318120"/>
          </a:xfrm>
          <a:prstGeom prst="rect">
            <a:avLst/>
          </a:prstGeom>
          <a:ln>
            <a:noFill/>
          </a:ln>
        </p:spPr>
      </p:pic>
      <p:pic>
        <p:nvPicPr>
          <p:cNvPr id="457" name="Shape 62" descr=""/>
          <p:cNvPicPr/>
          <p:nvPr/>
        </p:nvPicPr>
        <p:blipFill>
          <a:blip r:embed="rId3"/>
          <a:stretch/>
        </p:blipFill>
        <p:spPr>
          <a:xfrm>
            <a:off x="4627080" y="4416120"/>
            <a:ext cx="298440" cy="298440"/>
          </a:xfrm>
          <a:prstGeom prst="rect">
            <a:avLst/>
          </a:prstGeom>
          <a:ln>
            <a:noFill/>
          </a:ln>
        </p:spPr>
      </p:pic>
      <p:pic>
        <p:nvPicPr>
          <p:cNvPr id="458" name="Shape 63" descr=""/>
          <p:cNvPicPr/>
          <p:nvPr/>
        </p:nvPicPr>
        <p:blipFill>
          <a:blip r:embed="rId4"/>
          <a:stretch/>
        </p:blipFill>
        <p:spPr>
          <a:xfrm>
            <a:off x="5014800" y="4448160"/>
            <a:ext cx="234360" cy="234360"/>
          </a:xfrm>
          <a:prstGeom prst="rect">
            <a:avLst/>
          </a:prstGeom>
          <a:ln>
            <a:noFill/>
          </a:ln>
        </p:spPr>
      </p:pic>
      <p:sp>
        <p:nvSpPr>
          <p:cNvPr id="45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16" descr=""/>
          <p:cNvPicPr/>
          <p:nvPr/>
        </p:nvPicPr>
        <p:blipFill>
          <a:blip r:embed="rId2"/>
          <a:stretch/>
        </p:blipFill>
        <p:spPr>
          <a:xfrm>
            <a:off x="-39600" y="0"/>
            <a:ext cx="9208080" cy="514332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06440" y="1133280"/>
            <a:ext cx="5335200" cy="3046320"/>
          </a:xfrm>
          <a:prstGeom prst="rect">
            <a:avLst/>
          </a:prstGeom>
        </p:spPr>
        <p:txBody>
          <a:bodyPr tIns="91440" bIns="91440" anchor="ctr"/>
          <a:p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C184DBB-927B-4CF2-BC89-1FA5F2591C13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361080" y="291600"/>
            <a:ext cx="24714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INTRODUCCIÓN_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06440" y="604080"/>
            <a:ext cx="5281920" cy="947520"/>
          </a:xfrm>
          <a:prstGeom prst="rect">
            <a:avLst/>
          </a:prstGeom>
        </p:spPr>
        <p:txBody>
          <a:bodyPr tIns="91440" bIns="91440"/>
          <a:p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06440" y="1729440"/>
            <a:ext cx="3779640" cy="285948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2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06440" y="904680"/>
            <a:ext cx="2398320" cy="3263760"/>
          </a:xfrm>
          <a:prstGeom prst="rect">
            <a:avLst/>
          </a:prstGeom>
        </p:spPr>
        <p:txBody>
          <a:bodyPr tIns="91440" bIns="91440" anchor="ctr"/>
          <a:p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058CEC5-E70F-4E05-A147-725AFACBBCE1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title"/>
          </p:nvPr>
        </p:nvSpPr>
        <p:spPr>
          <a:xfrm>
            <a:off x="3378240" y="904680"/>
            <a:ext cx="2398320" cy="3263760"/>
          </a:xfrm>
          <a:prstGeom prst="rect">
            <a:avLst/>
          </a:prstGeom>
        </p:spPr>
        <p:txBody>
          <a:bodyPr tIns="91440" bIns="91440" anchor="ctr"/>
          <a:p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title"/>
          </p:nvPr>
        </p:nvSpPr>
        <p:spPr>
          <a:xfrm>
            <a:off x="6273720" y="904680"/>
            <a:ext cx="2398320" cy="3263760"/>
          </a:xfrm>
          <a:prstGeom prst="rect">
            <a:avLst/>
          </a:prstGeom>
        </p:spPr>
        <p:txBody>
          <a:bodyPr tIns="91440" bIns="91440" anchor="ctr"/>
          <a:p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06440" y="604080"/>
            <a:ext cx="8053200" cy="836640"/>
          </a:xfrm>
          <a:prstGeom prst="rect">
            <a:avLst/>
          </a:prstGeom>
        </p:spPr>
        <p:txBody>
          <a:bodyPr tIns="91440" bIns="91440"/>
          <a:p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50" descr=""/>
          <p:cNvPicPr/>
          <p:nvPr/>
        </p:nvPicPr>
        <p:blipFill>
          <a:blip r:embed="rId2"/>
          <a:stretch/>
        </p:blipFill>
        <p:spPr>
          <a:xfrm>
            <a:off x="-76320" y="-25560"/>
            <a:ext cx="9261720" cy="5209560"/>
          </a:xfrm>
          <a:prstGeom prst="rect">
            <a:avLst/>
          </a:prstGeom>
          <a:ln>
            <a:noFill/>
          </a:ln>
        </p:spPr>
      </p:pic>
      <p:sp>
        <p:nvSpPr>
          <p:cNvPr id="191" name="PlaceHolder 1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9FAE604-48D2-4451-93D6-9167A0D95519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06440" y="1133280"/>
            <a:ext cx="5335200" cy="3046320"/>
          </a:xfrm>
          <a:prstGeom prst="rect">
            <a:avLst/>
          </a:prstGeom>
        </p:spPr>
        <p:txBody>
          <a:bodyPr tIns="91440" bIns="91440" anchor="ctr"/>
          <a:p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807D112-6E4F-484D-B677-F9B7EB25D6B1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101520" y="-693000"/>
            <a:ext cx="3291840" cy="27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30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</a:t>
            </a:r>
            <a:endParaRPr b="0" lang="es-AR" sz="30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4120920" y="2937240"/>
            <a:ext cx="3291840" cy="27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30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”</a:t>
            </a:r>
            <a:endParaRPr b="0" lang="es-AR" sz="30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06440" y="604080"/>
            <a:ext cx="5281920" cy="947520"/>
          </a:xfrm>
          <a:prstGeom prst="rect">
            <a:avLst/>
          </a:prstGeom>
        </p:spPr>
        <p:txBody>
          <a:bodyPr tIns="91440" bIns="91440"/>
          <a:p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06440" y="1729440"/>
            <a:ext cx="3779640" cy="285948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5802840" y="559800"/>
            <a:ext cx="3134160" cy="4400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5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25160" y="581040"/>
            <a:ext cx="5384880" cy="3780720"/>
          </a:xfrm>
          <a:prstGeom prst="rect">
            <a:avLst/>
          </a:prstGeom>
        </p:spPr>
        <p:txBody>
          <a:bodyPr tIns="91440" bIns="91440" anchor="ctr"/>
          <a:p>
            <a:r>
              <a:rPr b="0" lang="es-A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hyperlink" Target="https://marcodonnarumma.com/works/amygdala/" TargetMode="External"/><Relationship Id="rId3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://speculative.capital/" TargetMode="External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cdn.knightlab.com/libs/timeline3/latest/embed/index.html?source=1TFLuHPLN0P1N-ck3xVtbnZNfuhnDLOWV4nhbtrpaN2Q&amp;font=Lustria-Lato&amp;lang=es&amp;initial_zoom=6" TargetMode="External"/><Relationship Id="rId2" Type="http://schemas.openxmlformats.org/officeDocument/2006/relationships/hyperlink" Target="https://vimeo.com/219362187" TargetMode="External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://podrida.netart.org.uy/" TargetMode="External"/><Relationship Id="rId2" Type="http://schemas.openxmlformats.org/officeDocument/2006/relationships/hyperlink" Target="http://netart.org.uy/subasta/" TargetMode="External"/><Relationship Id="rId3" Type="http://schemas.openxmlformats.org/officeDocument/2006/relationships/image" Target="../media/image54.jpeg"/><Relationship Id="rId4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://datenform.de/indexeng.html" TargetMode="External"/><Relationship Id="rId2" Type="http://schemas.openxmlformats.org/officeDocument/2006/relationships/hyperlink" Target="https://deaddrops.com/" TargetMode="External"/><Relationship Id="rId3" Type="http://schemas.openxmlformats.org/officeDocument/2006/relationships/hyperlink" Target="https://www.flisol.org.ar/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406440" y="1152000"/>
            <a:ext cx="8053200" cy="83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AR" sz="2800" spc="-1" strike="noStrike">
                <a:solidFill>
                  <a:srgbClr val="2697d4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XI SEMINARIO INTERNACIONAL POLÍTICAS DE LA MEMORIA</a:t>
            </a:r>
            <a:br/>
            <a:br/>
            <a:r>
              <a:rPr b="0" lang="es-AR" sz="2800" spc="-1" strike="noStrike">
                <a:solidFill>
                  <a:srgbClr val="2697d4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Memorias subalternas, memorias rebeldes</a:t>
            </a:r>
            <a:br/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4, 5 y 6 de Octubre de 2018</a:t>
            </a:r>
            <a:br/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Buenos Aires, Argentina</a:t>
            </a:r>
            <a:br/>
            <a:br/>
            <a:r>
              <a:rPr b="0" lang="es-AR" sz="2000" spc="-1" strike="noStrike">
                <a:solidFill>
                  <a:srgbClr val="2697d4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Mesa 27. Arte y tecnología: trayectos críticos de la memoria </a:t>
            </a:r>
            <a:br/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Coordinadorxs: Nadia Martin y Laura Nieves 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361080" y="291600"/>
            <a:ext cx="331092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CENTRO CULTURAL HAROLDO CONTI_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1080000" y="1512000"/>
            <a:ext cx="6984000" cy="216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Solemos asociar estímulos a una emoción particular. Una de las partes de nuestro cerebro que se encarga de esto es la Amígdala, una región del cerebro situada en los lóbulos temporales y cercana al hipocampo se encarga de la detección, expresión y procesamiento de ciertas emociones. 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1080000" y="1512000"/>
            <a:ext cx="6984000" cy="216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Los estímulos que recibimos para recordar un evento, activarlo, volver a guardarlo es un proceso que permite la re-consolidación de la memoria: la forma en que recordamos altera la información del evento original. 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En cuanto más recordamos y usamos nuestra memoria, más cambia.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Pero es gracias al recuerdo que podemos pensar en un sentido de continuidad e identidad.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extShape 1"/>
          <p:cNvSpPr txBox="1"/>
          <p:nvPr/>
        </p:nvSpPr>
        <p:spPr>
          <a:xfrm>
            <a:off x="1080000" y="1512000"/>
            <a:ext cx="6984000" cy="216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¿Acaso no hay una historia paralela a mi propio relato de mi memoria que pueden relatar mis dispositivos electrónicos? ¿Mis clicks en línea? ¿O mis redes sociales? 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" descr=""/>
          <p:cNvPicPr/>
          <p:nvPr/>
        </p:nvPicPr>
        <p:blipFill>
          <a:blip r:embed="rId1"/>
          <a:stretch/>
        </p:blipFill>
        <p:spPr>
          <a:xfrm>
            <a:off x="1945080" y="1026720"/>
            <a:ext cx="5254200" cy="309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672000" y="2177280"/>
            <a:ext cx="1800000" cy="789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TextShape 2"/>
          <p:cNvSpPr txBox="1"/>
          <p:nvPr/>
        </p:nvSpPr>
        <p:spPr>
          <a:xfrm>
            <a:off x="1800000" y="939960"/>
            <a:ext cx="4896000" cy="326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lvl="2" marL="648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Inteligencia</a:t>
            </a:r>
            <a:br/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Artificial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" descr=""/>
          <p:cNvPicPr/>
          <p:nvPr/>
        </p:nvPicPr>
        <p:blipFill>
          <a:blip r:embed="rId1"/>
          <a:stretch/>
        </p:blipFill>
        <p:spPr>
          <a:xfrm>
            <a:off x="792000" y="0"/>
            <a:ext cx="7776000" cy="517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204000" y="324000"/>
            <a:ext cx="5832000" cy="388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2"/>
          <p:cNvSpPr/>
          <p:nvPr/>
        </p:nvSpPr>
        <p:spPr>
          <a:xfrm>
            <a:off x="361080" y="291600"/>
            <a:ext cx="24714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OBRA 1_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TextShape 4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4850A51-5632-4FE9-A3CD-6A0A8CD5C9C2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3096000" y="216000"/>
            <a:ext cx="5838120" cy="3888000"/>
          </a:xfrm>
          <a:prstGeom prst="rect">
            <a:avLst/>
          </a:prstGeom>
          <a:ln>
            <a:noFill/>
          </a:ln>
        </p:spPr>
      </p:pic>
      <p:sp>
        <p:nvSpPr>
          <p:cNvPr id="549" name="CustomShape 5"/>
          <p:cNvSpPr/>
          <p:nvPr/>
        </p:nvSpPr>
        <p:spPr>
          <a:xfrm>
            <a:off x="380880" y="1374480"/>
            <a:ext cx="2787120" cy="366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Light"/>
              </a:rPr>
              <a:t>Amygdala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Light"/>
              </a:rPr>
              <a:t>  (2017-2018)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Light"/>
              </a:rPr>
              <a:t>Escultura robótica.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r>
              <a:rPr b="0" lang="es-AR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Light"/>
              </a:rPr>
              <a:t>Marco Donnarumma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r>
              <a:rPr b="0" lang="es-AR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Light"/>
              </a:rPr>
              <a:t>Técnica: Piel artificial orgánica, pelo del artista, cera, teclado de computadora, software AI customizado (adaptado a redes neuronales), servo motors, aluminio.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r>
              <a:rPr b="0" lang="es-AR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Light"/>
              </a:rPr>
              <a:t>Duración: Continua. - Dimensiones: 120cm x 50cm x 40cm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50" name="CustomShape 6"/>
          <p:cNvSpPr/>
          <p:nvPr/>
        </p:nvSpPr>
        <p:spPr>
          <a:xfrm>
            <a:off x="4032000" y="4040640"/>
            <a:ext cx="4464000" cy="64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Light"/>
              </a:rPr>
              <a:t>Info en: </a:t>
            </a:r>
            <a:r>
              <a:rPr b="0" lang="es-AR" sz="1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Light"/>
                <a:hlinkClick r:id="rId2"/>
              </a:rPr>
              <a:t>https://marcodonnarumma.com/works/amygdala/</a:t>
            </a: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Light"/>
              </a:rPr>
              <a:t> </a:t>
            </a:r>
            <a:br/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" descr=""/>
          <p:cNvPicPr/>
          <p:nvPr/>
        </p:nvPicPr>
        <p:blipFill>
          <a:blip r:embed="rId1"/>
          <a:stretch/>
        </p:blipFill>
        <p:spPr>
          <a:xfrm>
            <a:off x="-1080" y="0"/>
            <a:ext cx="9217080" cy="5184000"/>
          </a:xfrm>
          <a:prstGeom prst="rect">
            <a:avLst/>
          </a:prstGeom>
          <a:ln>
            <a:noFill/>
          </a:ln>
        </p:spPr>
      </p:pic>
      <p:sp>
        <p:nvSpPr>
          <p:cNvPr id="552" name="CustomShape 1"/>
          <p:cNvSpPr/>
          <p:nvPr/>
        </p:nvSpPr>
        <p:spPr>
          <a:xfrm>
            <a:off x="0" y="936000"/>
            <a:ext cx="9145080" cy="230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TextShape 2"/>
          <p:cNvSpPr txBox="1"/>
          <p:nvPr/>
        </p:nvSpPr>
        <p:spPr>
          <a:xfrm>
            <a:off x="1944000" y="1008000"/>
            <a:ext cx="5040000" cy="216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lvl="2" marL="648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¿Qué sucede con la memoria social en el mundo digital?</a:t>
            </a:r>
            <a:endParaRPr b="0" lang="es-A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54" name="TextShape 3"/>
          <p:cNvSpPr txBox="1"/>
          <p:nvPr/>
        </p:nvSpPr>
        <p:spPr>
          <a:xfrm>
            <a:off x="4959000" y="2706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74040" y="1440000"/>
            <a:ext cx="7689960" cy="354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2"/>
          <p:cNvSpPr/>
          <p:nvPr/>
        </p:nvSpPr>
        <p:spPr>
          <a:xfrm>
            <a:off x="333720" y="1794960"/>
            <a:ext cx="8090280" cy="725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3"/>
          <p:cNvSpPr/>
          <p:nvPr/>
        </p:nvSpPr>
        <p:spPr>
          <a:xfrm>
            <a:off x="374040" y="2336400"/>
            <a:ext cx="7977960" cy="4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4"/>
          <p:cNvSpPr/>
          <p:nvPr/>
        </p:nvSpPr>
        <p:spPr>
          <a:xfrm>
            <a:off x="432000" y="3528000"/>
            <a:ext cx="792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5"/>
          <p:cNvSpPr/>
          <p:nvPr/>
        </p:nvSpPr>
        <p:spPr>
          <a:xfrm>
            <a:off x="288000" y="2741040"/>
            <a:ext cx="7920000" cy="858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6"/>
          <p:cNvSpPr/>
          <p:nvPr/>
        </p:nvSpPr>
        <p:spPr>
          <a:xfrm>
            <a:off x="374040" y="3250800"/>
            <a:ext cx="3854160" cy="354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TextShape 7"/>
          <p:cNvSpPr txBox="1"/>
          <p:nvPr/>
        </p:nvSpPr>
        <p:spPr>
          <a:xfrm>
            <a:off x="432000" y="1152000"/>
            <a:ext cx="8017560" cy="304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0" i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“</a:t>
            </a:r>
            <a:r>
              <a:rPr b="0" i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Las relaciones sociales y las comunicaciones son, por su naturaleza, comunes y sin embargo el capital busca apoderarse privadamente de parte de su riqueza. Pensamos por ejemplo, en el beneficio extraído del trabajo afectivo; y lo mismo vale para la producción lingüística de las ideas y los saberes: todo aquello que se hace en común es privatizado. También el saber producido por las comunidades indígenas o el conocimiento generado por la cooperación científica son transformados en propiedad privada.” (Negro, Hardt, 2004 en Fumagalli, 2010).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62" name="CustomShape 8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TextShape 9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B4183DC-A5CE-4249-88E7-4A9D2EB7E415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361080" y="291600"/>
            <a:ext cx="24714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USO DE NUESTROS DATOS_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TextShape 3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A57691E-E29B-470C-B7E7-30DC35029ECD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1"/>
          <a:stretch/>
        </p:blipFill>
        <p:spPr>
          <a:xfrm>
            <a:off x="477360" y="742320"/>
            <a:ext cx="8090640" cy="368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" descr=""/>
          <p:cNvPicPr/>
          <p:nvPr/>
        </p:nvPicPr>
        <p:blipFill>
          <a:blip r:embed="rId1"/>
          <a:stretch/>
        </p:blipFill>
        <p:spPr>
          <a:xfrm rot="10800000">
            <a:off x="9144000" y="5143680"/>
            <a:ext cx="9130680" cy="5143680"/>
          </a:xfrm>
          <a:prstGeom prst="rect">
            <a:avLst/>
          </a:prstGeom>
          <a:ln>
            <a:noFill/>
          </a:ln>
        </p:spPr>
      </p:pic>
      <p:sp>
        <p:nvSpPr>
          <p:cNvPr id="498" name="CustomShape 1"/>
          <p:cNvSpPr/>
          <p:nvPr/>
        </p:nvSpPr>
        <p:spPr>
          <a:xfrm>
            <a:off x="-1080" y="792000"/>
            <a:ext cx="9145080" cy="230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TextShape 2"/>
          <p:cNvSpPr txBox="1"/>
          <p:nvPr/>
        </p:nvSpPr>
        <p:spPr>
          <a:xfrm>
            <a:off x="504000" y="648000"/>
            <a:ext cx="8053200" cy="83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AR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"El reduccionismo de la memoria en la caja negra tecnológica. </a:t>
            </a:r>
            <a:br/>
            <a:r>
              <a:rPr b="0" lang="es-AR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Reflexiones sobre posibilidades de apropiación de identidad desde el arte y las tecnopoéticas."</a:t>
            </a:r>
            <a:endParaRPr b="0" lang="es-AR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3456000" y="2177280"/>
            <a:ext cx="2232000" cy="789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TextShape 2"/>
          <p:cNvSpPr txBox="1"/>
          <p:nvPr/>
        </p:nvSpPr>
        <p:spPr>
          <a:xfrm>
            <a:off x="1800000" y="939960"/>
            <a:ext cx="4896000" cy="326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lvl="2" marL="648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Redes Sociales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564000" y="386280"/>
            <a:ext cx="2736000" cy="4725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2"/>
          <p:cNvSpPr/>
          <p:nvPr/>
        </p:nvSpPr>
        <p:spPr>
          <a:xfrm>
            <a:off x="6048000" y="36000"/>
            <a:ext cx="2592000" cy="4653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3"/>
          <p:cNvSpPr/>
          <p:nvPr/>
        </p:nvSpPr>
        <p:spPr>
          <a:xfrm>
            <a:off x="361080" y="291600"/>
            <a:ext cx="24714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OBRA 2_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3" name="CustomShape 4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TextShape 5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F2124EE-7714-453C-AC69-3DDD2EAC32A8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5" name="CustomShape 6"/>
          <p:cNvSpPr/>
          <p:nvPr/>
        </p:nvSpPr>
        <p:spPr>
          <a:xfrm>
            <a:off x="452880" y="1008000"/>
            <a:ext cx="2787120" cy="366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r>
              <a:rPr b="1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Data Production Labour </a:t>
            </a: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(2017-2018) -Instalación interactiva.</a:t>
            </a:r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Integrantes del Instituto de Obsolescencia Programada</a:t>
            </a:r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Manuel Beltrán - Artist and founder</a:t>
            </a:r>
            <a:br/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René Mahieu - Economist</a:t>
            </a:r>
            <a:br/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Eric Kluitenberg - Advisor</a:t>
            </a:r>
            <a:br/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Roos Boshart - Fashion design assistant</a:t>
            </a:r>
            <a:br/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Micah Westera - Design assistant</a:t>
            </a:r>
            <a:br/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Anna Kieblesz - Photography</a:t>
            </a:r>
            <a:br/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Katarína Galisinová – Photography</a:t>
            </a:r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Colaboradores</a:t>
            </a: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 </a:t>
            </a:r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Sara Pape Garcia - Artist, economic activist</a:t>
            </a:r>
            <a:br/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Luis Rodil-Fernández - Artist and hacker</a:t>
            </a:r>
            <a:br/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Ksenia Ermoshina - Researcher and activist</a:t>
            </a:r>
            <a:br/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Anna Lotte Peperkamp - Production</a:t>
            </a:r>
            <a:br/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Mathilde Sallez - Production</a:t>
            </a:r>
            <a:br/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Leo Nuñez - Programming, development Valerie Maltseva – Photography</a:t>
            </a:r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7"/>
          <p:cNvSpPr/>
          <p:nvPr/>
        </p:nvSpPr>
        <p:spPr>
          <a:xfrm>
            <a:off x="504000" y="4464000"/>
            <a:ext cx="4464000" cy="64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Light"/>
              </a:rPr>
              <a:t>Info en: </a:t>
            </a:r>
            <a:r>
              <a:rPr b="0" lang="es-AR" sz="1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Light"/>
                <a:hlinkClick r:id="rId1"/>
              </a:rPr>
              <a:t>http://speculative.capital/</a:t>
            </a:r>
            <a:br/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2"/>
          <a:stretch/>
        </p:blipFill>
        <p:spPr>
          <a:xfrm>
            <a:off x="3528000" y="288000"/>
            <a:ext cx="2696040" cy="4761720"/>
          </a:xfrm>
          <a:prstGeom prst="rect">
            <a:avLst/>
          </a:prstGeom>
          <a:ln>
            <a:noFill/>
          </a:ln>
        </p:spPr>
      </p:pic>
      <p:pic>
        <p:nvPicPr>
          <p:cNvPr id="578" name="" descr=""/>
          <p:cNvPicPr/>
          <p:nvPr/>
        </p:nvPicPr>
        <p:blipFill>
          <a:blip r:embed="rId3"/>
          <a:stretch/>
        </p:blipFill>
        <p:spPr>
          <a:xfrm>
            <a:off x="5959080" y="0"/>
            <a:ext cx="2608920" cy="460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61080" y="291600"/>
            <a:ext cx="24714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OBRA 3_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2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TextShape 3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3F0D6CF-C266-4A89-9442-81BF449E428B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2" name="CustomShape 4"/>
          <p:cNvSpPr/>
          <p:nvPr/>
        </p:nvSpPr>
        <p:spPr>
          <a:xfrm>
            <a:off x="20880" y="1008000"/>
            <a:ext cx="2787120" cy="11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0360">
              <a:lnSpc>
                <a:spcPct val="100000"/>
              </a:lnSpc>
            </a:pPr>
            <a:r>
              <a:rPr b="1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#12OCT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 (2016) 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 marL="450360"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Instalación interactiva.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 marL="450360"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Laddy Patricia Cadavid Hinojosa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 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83" name="CustomShape 5"/>
          <p:cNvSpPr/>
          <p:nvPr/>
        </p:nvSpPr>
        <p:spPr>
          <a:xfrm>
            <a:off x="72000" y="3888000"/>
            <a:ext cx="7776000" cy="108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 marL="450360">
              <a:lnSpc>
                <a:spcPct val="100000"/>
              </a:lnSpc>
            </a:pP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Link proceso de obra: </a:t>
            </a: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hlinkClick r:id="rId1"/>
              </a:rPr>
              <a:t>https://cdn.knightlab.com/libs/timeline3/latest/embed/index.html?source=1TFLuHPLN0P1N-ck3xVtbnZNfuhnDLOWV4nhbtrpaN2Q&amp;font=Lustria-Lato&amp;lang=es&amp;initial_zoom=6</a:t>
            </a: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 </a:t>
            </a:r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 marL="450360">
              <a:lnSpc>
                <a:spcPct val="100000"/>
              </a:lnSpc>
            </a:pP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Link Video: </a:t>
            </a: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hlinkClick r:id="rId2"/>
              </a:rPr>
              <a:t>https://vimeo.com/219362187</a:t>
            </a: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 </a:t>
            </a:r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pic>
        <p:nvPicPr>
          <p:cNvPr id="584" name="" descr=""/>
          <p:cNvPicPr/>
          <p:nvPr/>
        </p:nvPicPr>
        <p:blipFill>
          <a:blip r:embed="rId3"/>
          <a:stretch/>
        </p:blipFill>
        <p:spPr>
          <a:xfrm>
            <a:off x="2944800" y="478080"/>
            <a:ext cx="6055200" cy="355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782029C-4DB6-4679-971A-9856E61F7A6B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1"/>
          <a:stretch/>
        </p:blipFill>
        <p:spPr>
          <a:xfrm>
            <a:off x="2088000" y="0"/>
            <a:ext cx="512532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361080" y="291600"/>
            <a:ext cx="24714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OBRA 3_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TextShape 3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9582D56-4489-4874-ABB7-D79009E06297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91" name="CustomShape 4"/>
          <p:cNvSpPr/>
          <p:nvPr/>
        </p:nvSpPr>
        <p:spPr>
          <a:xfrm>
            <a:off x="576000" y="936000"/>
            <a:ext cx="7788600" cy="3573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2" name="" descr=""/>
          <p:cNvPicPr/>
          <p:nvPr/>
        </p:nvPicPr>
        <p:blipFill>
          <a:blip r:embed="rId1"/>
          <a:stretch/>
        </p:blipFill>
        <p:spPr>
          <a:xfrm>
            <a:off x="504000" y="584640"/>
            <a:ext cx="7736040" cy="380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" descr=""/>
          <p:cNvPicPr/>
          <p:nvPr/>
        </p:nvPicPr>
        <p:blipFill>
          <a:blip r:embed="rId1"/>
          <a:stretch/>
        </p:blipFill>
        <p:spPr>
          <a:xfrm>
            <a:off x="-1080" y="0"/>
            <a:ext cx="9217080" cy="5184000"/>
          </a:xfrm>
          <a:prstGeom prst="rect">
            <a:avLst/>
          </a:prstGeom>
          <a:ln>
            <a:noFill/>
          </a:ln>
        </p:spPr>
      </p:pic>
      <p:sp>
        <p:nvSpPr>
          <p:cNvPr id="594" name="CustomShape 1"/>
          <p:cNvSpPr/>
          <p:nvPr/>
        </p:nvSpPr>
        <p:spPr>
          <a:xfrm>
            <a:off x="0" y="936000"/>
            <a:ext cx="9145080" cy="230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TextShape 2"/>
          <p:cNvSpPr txBox="1"/>
          <p:nvPr/>
        </p:nvSpPr>
        <p:spPr>
          <a:xfrm>
            <a:off x="1944000" y="1008000"/>
            <a:ext cx="5040000" cy="216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Archivos almacenados, compartidos y perdidos</a:t>
            </a:r>
            <a:endParaRPr b="0" lang="es-A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TextShape 3"/>
          <p:cNvSpPr txBox="1"/>
          <p:nvPr/>
        </p:nvSpPr>
        <p:spPr>
          <a:xfrm>
            <a:off x="4959000" y="2706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3456000" y="2177280"/>
            <a:ext cx="2232000" cy="789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TextShape 2"/>
          <p:cNvSpPr txBox="1"/>
          <p:nvPr/>
        </p:nvSpPr>
        <p:spPr>
          <a:xfrm>
            <a:off x="1800000" y="939960"/>
            <a:ext cx="4896000" cy="326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lvl="2" marL="648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Hardware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361080" y="291600"/>
            <a:ext cx="24714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OBRA 4_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TextShape 3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71A7605-D23C-4031-BEC9-53D7A4392FF8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02" name="CustomShape 4"/>
          <p:cNvSpPr/>
          <p:nvPr/>
        </p:nvSpPr>
        <p:spPr>
          <a:xfrm>
            <a:off x="216000" y="1008000"/>
            <a:ext cx="2592000" cy="21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La Máquina podrida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(1999-2004) - Proyecto de Net. art 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  <a:p>
            <a:pPr>
              <a:lnSpc>
                <a:spcPct val="100000"/>
              </a:lnSpc>
            </a:pP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 marL="450360"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Brian MacKern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  <a:p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DISCO C: Total files listed:</a:t>
            </a:r>
            <a:br/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38,063 file(s) 3,205,427,206 bytes</a:t>
            </a:r>
            <a:br/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8,415 dir(s) 2,665.43 MB free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DISCO D: Total files listed:</a:t>
            </a:r>
            <a:br/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46,491 file(s) 9,997.55 MB</a:t>
            </a:r>
            <a:br/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10,092 dir(s) 2,602.44 MB free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603" name="CustomShape 5"/>
          <p:cNvSpPr/>
          <p:nvPr/>
        </p:nvSpPr>
        <p:spPr>
          <a:xfrm>
            <a:off x="72000" y="4320000"/>
            <a:ext cx="7776000" cy="64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Links: </a:t>
            </a: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  <a:hlinkClick r:id="rId1"/>
              </a:rPr>
              <a:t>http://podrida.netart.org.uy/</a:t>
            </a: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 -  </a:t>
            </a: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  <a:hlinkClick r:id="rId2"/>
              </a:rPr>
              <a:t>http://netart.org.uy/subasta/</a:t>
            </a: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 </a:t>
            </a:r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" descr=""/>
          <p:cNvPicPr/>
          <p:nvPr/>
        </p:nvPicPr>
        <p:blipFill>
          <a:blip r:embed="rId3"/>
          <a:stretch/>
        </p:blipFill>
        <p:spPr>
          <a:xfrm>
            <a:off x="2862360" y="22680"/>
            <a:ext cx="5921640" cy="444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" descr=""/>
          <p:cNvPicPr/>
          <p:nvPr/>
        </p:nvPicPr>
        <p:blipFill>
          <a:blip r:embed="rId1"/>
          <a:stretch/>
        </p:blipFill>
        <p:spPr>
          <a:xfrm>
            <a:off x="360000" y="-451440"/>
            <a:ext cx="8496000" cy="566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3096000" y="2326680"/>
            <a:ext cx="3744000" cy="25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"/>
          <p:cNvSpPr/>
          <p:nvPr/>
        </p:nvSpPr>
        <p:spPr>
          <a:xfrm>
            <a:off x="6336000" y="98280"/>
            <a:ext cx="2808000" cy="3933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3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TextShape 4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7204868-0072-4016-BB87-1B77E9DAD42D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&lt;number&gt;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10" name="CustomShape 5"/>
          <p:cNvSpPr/>
          <p:nvPr/>
        </p:nvSpPr>
        <p:spPr>
          <a:xfrm>
            <a:off x="144000" y="98280"/>
            <a:ext cx="4392000" cy="2925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64800" y="360"/>
            <a:ext cx="4317480" cy="2879640"/>
          </a:xfrm>
          <a:prstGeom prst="rect">
            <a:avLst/>
          </a:prstGeom>
          <a:ln>
            <a:noFill/>
          </a:ln>
        </p:spPr>
      </p:pic>
      <p:pic>
        <p:nvPicPr>
          <p:cNvPr id="612" name="" descr=""/>
          <p:cNvPicPr/>
          <p:nvPr/>
        </p:nvPicPr>
        <p:blipFill>
          <a:blip r:embed="rId2"/>
          <a:stretch/>
        </p:blipFill>
        <p:spPr>
          <a:xfrm>
            <a:off x="3024000" y="2326680"/>
            <a:ext cx="3744000" cy="2497320"/>
          </a:xfrm>
          <a:prstGeom prst="rect">
            <a:avLst/>
          </a:prstGeom>
          <a:ln>
            <a:noFill/>
          </a:ln>
        </p:spPr>
      </p:pic>
      <p:pic>
        <p:nvPicPr>
          <p:cNvPr id="613" name="" descr=""/>
          <p:cNvPicPr/>
          <p:nvPr/>
        </p:nvPicPr>
        <p:blipFill>
          <a:blip r:embed="rId3"/>
          <a:stretch/>
        </p:blipFill>
        <p:spPr>
          <a:xfrm>
            <a:off x="6433560" y="-144000"/>
            <a:ext cx="2710440" cy="406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504000" y="3458520"/>
            <a:ext cx="7848000" cy="100548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"/>
          <p:cNvSpPr/>
          <p:nvPr/>
        </p:nvSpPr>
        <p:spPr>
          <a:xfrm>
            <a:off x="361080" y="291600"/>
            <a:ext cx="331092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INTRODUCCI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Ó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N_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591120" y="1368000"/>
            <a:ext cx="7832880" cy="304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La explosión de posibilidades en torno a la tecnología de la información y la comunicación ha traído inevitablemente innovación, cambio y fetichismo tecnológico. </a:t>
            </a:r>
            <a:br/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Sin embargo el acompañamiento de alfabetización digital y reflexiones sobre el impacto social de este avance profundo de nuevas tecnologías o la crítica de los usos que podría traer, debe aún profundizarse en los ejes humanos </a:t>
            </a:r>
            <a:br/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que son atravesados por estos nuevos sistemas.</a:t>
            </a:r>
            <a:br/>
            <a:br/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La memoria entendida en términos personales y colectivos, hoy debe atravesarse por la red y hasta por los objetos que conformarán el Internet de las cosas.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361080" y="291600"/>
            <a:ext cx="24714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OBRA 4_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2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TextShape 3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ADF3FBE-617B-4666-ACA8-61BDB9E428B6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&lt;number&gt;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17" name="CustomShape 4"/>
          <p:cNvSpPr/>
          <p:nvPr/>
        </p:nvSpPr>
        <p:spPr>
          <a:xfrm>
            <a:off x="216000" y="1008000"/>
            <a:ext cx="2592000" cy="21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Deardrops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 (2010 y continua) – Intervención artística en espacio público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  <a:p>
            <a:pPr>
              <a:lnSpc>
                <a:spcPct val="100000"/>
              </a:lnSpc>
            </a:pP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hlinkClick r:id="rId1"/>
              </a:rPr>
              <a:t>Aram Bartholl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 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  <a:p>
            <a:pPr>
              <a:lnSpc>
                <a:spcPct val="100000"/>
              </a:lnSpc>
            </a:pP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Pendrives instalados en espacios públicos.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Archivos comunes a todos los pendrive: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        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readme.txt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	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deaddrop.txt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  <a:p>
            <a:pPr>
              <a:lnSpc>
                <a:spcPct val="100000"/>
              </a:lnSpc>
            </a:pP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Link: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hlinkClick r:id="rId2"/>
              </a:rPr>
              <a:t>https://deaddrops.com/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 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Times New Roman"/>
            </a:endParaRPr>
          </a:p>
        </p:txBody>
      </p:sp>
      <p:sp>
        <p:nvSpPr>
          <p:cNvPr id="618" name="CustomShape 5"/>
          <p:cNvSpPr/>
          <p:nvPr/>
        </p:nvSpPr>
        <p:spPr>
          <a:xfrm>
            <a:off x="4536000" y="3024000"/>
            <a:ext cx="5328000" cy="16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Fotos Nodo Purmamarca Jujuy. Sede Flisol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Coordinador Sergio Aramayo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Equipo organizador Grupo USL-JUJUY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 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Informe Festival de Software Libre 2018, disponible en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  <a:hlinkClick r:id="rId3"/>
              </a:rPr>
              <a:t>https://www.flisol.org.ar/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Times New Roman"/>
              </a:rPr>
              <a:t> 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CustomShape 6"/>
          <p:cNvSpPr/>
          <p:nvPr/>
        </p:nvSpPr>
        <p:spPr>
          <a:xfrm>
            <a:off x="2879640" y="601920"/>
            <a:ext cx="6192000" cy="2277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0" name="" descr=""/>
          <p:cNvPicPr/>
          <p:nvPr/>
        </p:nvPicPr>
        <p:blipFill>
          <a:blip r:embed="rId4"/>
          <a:stretch/>
        </p:blipFill>
        <p:spPr>
          <a:xfrm>
            <a:off x="2826360" y="529200"/>
            <a:ext cx="6116400" cy="2278440"/>
          </a:xfrm>
          <a:prstGeom prst="rect">
            <a:avLst/>
          </a:prstGeom>
          <a:ln>
            <a:noFill/>
          </a:ln>
        </p:spPr>
      </p:pic>
      <p:pic>
        <p:nvPicPr>
          <p:cNvPr id="621" name="" descr=""/>
          <p:cNvPicPr/>
          <p:nvPr/>
        </p:nvPicPr>
        <p:blipFill>
          <a:blip r:embed="rId5"/>
          <a:stretch/>
        </p:blipFill>
        <p:spPr>
          <a:xfrm>
            <a:off x="2865960" y="3168000"/>
            <a:ext cx="1659240" cy="136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276840" y="2103480"/>
            <a:ext cx="5483160" cy="71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TextShape 2"/>
          <p:cNvSpPr txBox="1"/>
          <p:nvPr/>
        </p:nvSpPr>
        <p:spPr>
          <a:xfrm>
            <a:off x="425160" y="581040"/>
            <a:ext cx="5384880" cy="3780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s-A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Tecnologia e Ideologia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1895400" y="1600200"/>
            <a:ext cx="5178240" cy="1258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2"/>
          <p:cNvSpPr/>
          <p:nvPr/>
        </p:nvSpPr>
        <p:spPr>
          <a:xfrm>
            <a:off x="1987560" y="1704240"/>
            <a:ext cx="5047560" cy="11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s-A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¡GRACIAS!</a:t>
            </a:r>
            <a:endParaRPr b="0" lang="es-AR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CustomShape 3"/>
          <p:cNvSpPr/>
          <p:nvPr/>
        </p:nvSpPr>
        <p:spPr>
          <a:xfrm>
            <a:off x="3287520" y="2987280"/>
            <a:ext cx="2408760" cy="54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4"/>
          <p:cNvSpPr/>
          <p:nvPr/>
        </p:nvSpPr>
        <p:spPr>
          <a:xfrm>
            <a:off x="3336840" y="3016080"/>
            <a:ext cx="235908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¿Alguna pregunta?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5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TextShape 6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74EF838-1D7D-439D-B02C-E1039B17EA67}" type="slidenum">
              <a:rPr b="1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&lt;number&gt;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461160" y="1032120"/>
            <a:ext cx="4002840" cy="14266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TextShape 2"/>
          <p:cNvSpPr txBox="1"/>
          <p:nvPr/>
        </p:nvSpPr>
        <p:spPr>
          <a:xfrm>
            <a:off x="1879560" y="1162080"/>
            <a:ext cx="2584440" cy="1335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A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Sol​ ​Verniers</a:t>
            </a:r>
            <a:endParaRPr b="0" lang="es-A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r>
              <a:rPr b="0" i="1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sol.verniers@protonmail.com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pic>
        <p:nvPicPr>
          <p:cNvPr id="505" name="Shape 92" descr=""/>
          <p:cNvPicPr/>
          <p:nvPr/>
        </p:nvPicPr>
        <p:blipFill>
          <a:blip r:embed="rId1"/>
          <a:stretch/>
        </p:blipFill>
        <p:spPr>
          <a:xfrm>
            <a:off x="406440" y="966960"/>
            <a:ext cx="1388520" cy="138852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506" name="CustomShape 3"/>
          <p:cNvSpPr/>
          <p:nvPr/>
        </p:nvSpPr>
        <p:spPr>
          <a:xfrm>
            <a:off x="361080" y="291600"/>
            <a:ext cx="24714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PRESENTACIÓN_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TextShape 5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76536F1-44EF-4924-AB0A-58AB2C8A72AC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9" name="TextShape 6"/>
          <p:cNvSpPr txBox="1"/>
          <p:nvPr/>
        </p:nvSpPr>
        <p:spPr>
          <a:xfrm>
            <a:off x="4678560" y="969120"/>
            <a:ext cx="3948840" cy="356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Estudiante Maestría en Tecnología y Estética de las Artes Electrónicas – UNTREF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Lic. Artes Orientación Combinadas – UBA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Coordinadora Observatorio de Investigación Informático y Tecnológico - </a:t>
            </a:r>
            <a:r>
              <a:rPr b="1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Unión Informática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Socia Cooperativa </a:t>
            </a:r>
            <a:r>
              <a:rPr b="1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Cambá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 - Laboratorio de Tecnología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Directora </a:t>
            </a:r>
            <a:r>
              <a:rPr b="1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Hola Mundo Cultura 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holamundo-cultura.com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Vicedirectora del proyecto de investigación PRIG UBA sobre el impacto de las tecnologías en el arte y las revistas en LATAM (2017- junio 2018).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"/>
              </a:rPr>
              <a:t>Directora Revista Ámbar – Arte y Cultura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789480" y="2273040"/>
            <a:ext cx="2086560" cy="501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2"/>
          <p:cNvSpPr/>
          <p:nvPr/>
        </p:nvSpPr>
        <p:spPr>
          <a:xfrm>
            <a:off x="3456720" y="616680"/>
            <a:ext cx="2086560" cy="501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3"/>
          <p:cNvSpPr/>
          <p:nvPr/>
        </p:nvSpPr>
        <p:spPr>
          <a:xfrm>
            <a:off x="3456720" y="3672000"/>
            <a:ext cx="2086560" cy="501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TextShape 4"/>
          <p:cNvSpPr txBox="1"/>
          <p:nvPr/>
        </p:nvSpPr>
        <p:spPr>
          <a:xfrm>
            <a:off x="648000" y="2239560"/>
            <a:ext cx="2398320" cy="56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flexible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3300840" y="432000"/>
            <a:ext cx="2398320" cy="792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MEMORIA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15" name="TextShape 6"/>
          <p:cNvSpPr txBox="1"/>
          <p:nvPr/>
        </p:nvSpPr>
        <p:spPr>
          <a:xfrm>
            <a:off x="3300840" y="3672000"/>
            <a:ext cx="2398320" cy="496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Información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16" name="TextShape 7"/>
          <p:cNvSpPr txBox="1"/>
          <p:nvPr/>
        </p:nvSpPr>
        <p:spPr>
          <a:xfrm>
            <a:off x="3300840" y="2239560"/>
            <a:ext cx="2398320" cy="640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Recupera</a:t>
            </a:r>
            <a:br/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Incorpora</a:t>
            </a:r>
            <a:br/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Modifica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17" name="CustomShape 8"/>
          <p:cNvSpPr/>
          <p:nvPr/>
        </p:nvSpPr>
        <p:spPr>
          <a:xfrm>
            <a:off x="789480" y="2273040"/>
            <a:ext cx="2086560" cy="501480"/>
          </a:xfrm>
          <a:prstGeom prst="rect">
            <a:avLst/>
          </a:prstGeom>
          <a:solidFill>
            <a:srgbClr val="00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TextShape 9"/>
          <p:cNvSpPr txBox="1"/>
          <p:nvPr/>
        </p:nvSpPr>
        <p:spPr>
          <a:xfrm>
            <a:off x="648000" y="2239560"/>
            <a:ext cx="2398320" cy="56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flexible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19" name="CustomShape 10"/>
          <p:cNvSpPr/>
          <p:nvPr/>
        </p:nvSpPr>
        <p:spPr>
          <a:xfrm>
            <a:off x="5951160" y="2273040"/>
            <a:ext cx="2086560" cy="501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TextShape 11"/>
          <p:cNvSpPr txBox="1"/>
          <p:nvPr/>
        </p:nvSpPr>
        <p:spPr>
          <a:xfrm>
            <a:off x="5809680" y="2239560"/>
            <a:ext cx="2398320" cy="56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flexible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21" name="CustomShape 12"/>
          <p:cNvSpPr/>
          <p:nvPr/>
        </p:nvSpPr>
        <p:spPr>
          <a:xfrm>
            <a:off x="5951160" y="2273040"/>
            <a:ext cx="2086560" cy="501480"/>
          </a:xfrm>
          <a:prstGeom prst="rect">
            <a:avLst/>
          </a:prstGeom>
          <a:solidFill>
            <a:srgbClr val="00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TextShape 13"/>
          <p:cNvSpPr txBox="1"/>
          <p:nvPr/>
        </p:nvSpPr>
        <p:spPr>
          <a:xfrm>
            <a:off x="5809680" y="2239560"/>
            <a:ext cx="2398320" cy="56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creativa</a:t>
            </a:r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" descr=""/>
          <p:cNvPicPr/>
          <p:nvPr/>
        </p:nvPicPr>
        <p:blipFill>
          <a:blip r:embed="rId1"/>
          <a:stretch/>
        </p:blipFill>
        <p:spPr>
          <a:xfrm>
            <a:off x="2299320" y="1512000"/>
            <a:ext cx="3028680" cy="3047760"/>
          </a:xfrm>
          <a:prstGeom prst="rect">
            <a:avLst/>
          </a:prstGeom>
          <a:ln>
            <a:noFill/>
          </a:ln>
        </p:spPr>
      </p:pic>
      <p:sp>
        <p:nvSpPr>
          <p:cNvPr id="524" name="TextShape 1"/>
          <p:cNvSpPr txBox="1"/>
          <p:nvPr/>
        </p:nvSpPr>
        <p:spPr>
          <a:xfrm>
            <a:off x="1800000" y="360000"/>
            <a:ext cx="5112000" cy="1656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lvl="2" marL="648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Caja Negra</a:t>
            </a:r>
            <a:endParaRPr b="1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25" name="Line 2"/>
          <p:cNvSpPr/>
          <p:nvPr/>
        </p:nvSpPr>
        <p:spPr>
          <a:xfrm>
            <a:off x="1584000" y="864000"/>
            <a:ext cx="936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Line 3"/>
          <p:cNvSpPr/>
          <p:nvPr/>
        </p:nvSpPr>
        <p:spPr>
          <a:xfrm>
            <a:off x="5040000" y="3096000"/>
            <a:ext cx="1584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TextShape 4"/>
          <p:cNvSpPr txBox="1"/>
          <p:nvPr/>
        </p:nvSpPr>
        <p:spPr>
          <a:xfrm>
            <a:off x="0" y="216000"/>
            <a:ext cx="2232000" cy="936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lvl="2" marL="648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ENTRA</a:t>
            </a:r>
            <a:endParaRPr b="1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28" name="TextShape 5"/>
          <p:cNvSpPr txBox="1"/>
          <p:nvPr/>
        </p:nvSpPr>
        <p:spPr>
          <a:xfrm>
            <a:off x="5616000" y="2592000"/>
            <a:ext cx="2232000" cy="936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lvl="2" marL="648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SALE</a:t>
            </a:r>
            <a:endParaRPr b="1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  <p:sp>
        <p:nvSpPr>
          <p:cNvPr id="529" name="TextShape 6"/>
          <p:cNvSpPr txBox="1"/>
          <p:nvPr/>
        </p:nvSpPr>
        <p:spPr>
          <a:xfrm>
            <a:off x="3528000" y="1008000"/>
            <a:ext cx="5112000" cy="1656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lvl="2" marL="648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Tecnologías: interfaz visible, funcionamiento invisible</a:t>
            </a:r>
            <a:endParaRPr b="1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1080000" y="1512000"/>
            <a:ext cx="6984000" cy="216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lvl="2" marL="648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Raleway Black"/>
              </a:rPr>
              <a:t>Relatos Virtuales</a:t>
            </a:r>
            <a:endParaRPr b="1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" descr=""/>
          <p:cNvPicPr/>
          <p:nvPr/>
        </p:nvPicPr>
        <p:blipFill>
          <a:blip r:embed="rId1"/>
          <a:stretch/>
        </p:blipFill>
        <p:spPr>
          <a:xfrm>
            <a:off x="813960" y="0"/>
            <a:ext cx="7970040" cy="507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361080" y="291600"/>
            <a:ext cx="24714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aleway Black"/>
              </a:rPr>
              <a:t>Búsquedas_</a:t>
            </a:r>
            <a:endParaRPr b="0" lang="es-A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8770320" y="4767480"/>
            <a:ext cx="276120" cy="2642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TextShape 3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C1C1108-C501-4EC9-8AF4-010BE618244C}" type="slidenum">
              <a:rPr b="0" lang="es-A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</a:t>
            </a:fld>
            <a:endParaRPr b="0" lang="es-A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5" name="CustomShape 4"/>
          <p:cNvSpPr/>
          <p:nvPr/>
        </p:nvSpPr>
        <p:spPr>
          <a:xfrm>
            <a:off x="544320" y="920160"/>
            <a:ext cx="7932600" cy="3645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6" name="Shape 127" descr=""/>
          <p:cNvPicPr/>
          <p:nvPr/>
        </p:nvPicPr>
        <p:blipFill>
          <a:blip r:embed="rId1"/>
          <a:stretch/>
        </p:blipFill>
        <p:spPr>
          <a:xfrm>
            <a:off x="425880" y="797760"/>
            <a:ext cx="7932600" cy="364572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es-AR</dc:language>
  <cp:lastModifiedBy/>
  <dcterms:modified xsi:type="dcterms:W3CDTF">2018-10-04T11:08:38Z</dcterms:modified>
  <cp:revision>10</cp:revision>
  <dc:subject/>
  <dc:title/>
</cp:coreProperties>
</file>